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Source Sans 3"/>
      <p:regular r:id="rId20"/>
    </p:embeddedFont>
    <p:embeddedFont>
      <p:font typeface="Source Sans 3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3-1.png>
</file>

<file path=ppt/media/image-4-1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858214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Unlocking Customer Insights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4630936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comprehensive analysis of customer shopping behavior to drive strategic decision-making.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741408"/>
            <a:ext cx="8888730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Overview &amp; Objectives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936319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project analyzes 3,900 purchase records to identify customer spending patterns, evaluate trends, and segment customers.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3798" y="3954304"/>
            <a:ext cx="4136350" cy="2533888"/>
          </a:xfrm>
          <a:prstGeom prst="roundRect">
            <a:avLst>
              <a:gd name="adj" fmla="val 5774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33318" y="3954304"/>
            <a:ext cx="121920" cy="2533888"/>
          </a:xfrm>
          <a:prstGeom prst="roundRect">
            <a:avLst>
              <a:gd name="adj" fmla="val 30368"/>
            </a:avLst>
          </a:prstGeom>
          <a:solidFill>
            <a:srgbClr val="2D2E34"/>
          </a:solidFill>
          <a:ln/>
        </p:spPr>
      </p:sp>
      <p:sp>
        <p:nvSpPr>
          <p:cNvPr id="6" name="Text 4"/>
          <p:cNvSpPr/>
          <p:nvPr/>
        </p:nvSpPr>
        <p:spPr>
          <a:xfrm>
            <a:off x="1232535" y="4231600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Identify Patterns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232535" y="4730234"/>
            <a:ext cx="34903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Discover meaningful patterns in customer spending behavior.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246965" y="3954304"/>
            <a:ext cx="4136350" cy="2533888"/>
          </a:xfrm>
          <a:prstGeom prst="roundRect">
            <a:avLst>
              <a:gd name="adj" fmla="val 5774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16485" y="3954304"/>
            <a:ext cx="121920" cy="2533888"/>
          </a:xfrm>
          <a:prstGeom prst="roundRect">
            <a:avLst>
              <a:gd name="adj" fmla="val 30368"/>
            </a:avLst>
          </a:prstGeom>
          <a:solidFill>
            <a:srgbClr val="2D2E34"/>
          </a:solidFill>
          <a:ln/>
        </p:spPr>
      </p:sp>
      <p:sp>
        <p:nvSpPr>
          <p:cNvPr id="10" name="Text 8"/>
          <p:cNvSpPr/>
          <p:nvPr/>
        </p:nvSpPr>
        <p:spPr>
          <a:xfrm>
            <a:off x="5615702" y="4231600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Evaluate Trends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615702" y="4730234"/>
            <a:ext cx="349031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Assess purchasing trends and the impact of discounts and subscriptions.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630132" y="3954304"/>
            <a:ext cx="4136350" cy="2533888"/>
          </a:xfrm>
          <a:prstGeom prst="roundRect">
            <a:avLst>
              <a:gd name="adj" fmla="val 5774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599652" y="3954304"/>
            <a:ext cx="121920" cy="2533888"/>
          </a:xfrm>
          <a:prstGeom prst="roundRect">
            <a:avLst>
              <a:gd name="adj" fmla="val 30368"/>
            </a:avLst>
          </a:prstGeom>
          <a:solidFill>
            <a:srgbClr val="2D2E34"/>
          </a:solidFill>
          <a:ln/>
        </p:spPr>
      </p:sp>
      <p:sp>
        <p:nvSpPr>
          <p:cNvPr id="14" name="Text 12"/>
          <p:cNvSpPr/>
          <p:nvPr/>
        </p:nvSpPr>
        <p:spPr>
          <a:xfrm>
            <a:off x="9998869" y="4231600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Generate Insights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98869" y="4730234"/>
            <a:ext cx="3490317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Provide actionable insights for customer retention, product positioning, and revenue optimization.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92843" y="517803"/>
            <a:ext cx="4001691" cy="500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Dataset Summary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1792843" y="2564368"/>
            <a:ext cx="3586401" cy="678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dataset comprises 3,900 rows and 18 columns, offering a rich view into customer demographics and purchase details.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1792843" y="3356015"/>
            <a:ext cx="3586401" cy="7665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3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Rows:</a:t>
            </a:r>
            <a:pPr algn="l" indent="0" marL="0">
              <a:lnSpc>
                <a:spcPts val="1750"/>
              </a:lnSpc>
              <a:buNone/>
            </a:pPr>
            <a:r>
              <a:rPr lang="en-US" sz="13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3,900</a:t>
            </a:r>
            <a:endParaRPr lang="en-US" sz="1350" dirty="0"/>
          </a:p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3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Columns:</a:t>
            </a:r>
            <a:pPr algn="l" indent="0" marL="0">
              <a:lnSpc>
                <a:spcPts val="1750"/>
              </a:lnSpc>
              <a:buNone/>
            </a:pPr>
            <a:r>
              <a:rPr lang="en-US" sz="13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18</a:t>
            </a:r>
            <a:endParaRPr lang="en-US" sz="1350" dirty="0"/>
          </a:p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35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Missing Data:</a:t>
            </a:r>
            <a:pPr algn="l" indent="0" marL="0">
              <a:lnSpc>
                <a:spcPts val="1750"/>
              </a:lnSpc>
              <a:buNone/>
            </a:pPr>
            <a:r>
              <a:rPr lang="en-US" sz="13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37 values in Review Rating</a:t>
            </a:r>
            <a:endParaRPr lang="en-US" sz="13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16441" y="1347549"/>
            <a:ext cx="7028617" cy="3922871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1792843" y="5552837"/>
            <a:ext cx="5459611" cy="903565"/>
          </a:xfrm>
          <a:prstGeom prst="roundRect">
            <a:avLst>
              <a:gd name="adj" fmla="val 2923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1968818" y="5728811"/>
            <a:ext cx="2000845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Key Features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968818" y="6054209"/>
            <a:ext cx="5107662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Customer demographics, purchase details, and shopping behavior.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7377946" y="5552837"/>
            <a:ext cx="5459611" cy="903565"/>
          </a:xfrm>
          <a:prstGeom prst="roundRect">
            <a:avLst>
              <a:gd name="adj" fmla="val 2923"/>
            </a:avLst>
          </a:prstGeom>
          <a:solidFill>
            <a:srgbClr val="F2EEEE"/>
          </a:solidFill>
          <a:ln/>
        </p:spPr>
      </p:sp>
      <p:sp>
        <p:nvSpPr>
          <p:cNvPr id="10" name="Text 7"/>
          <p:cNvSpPr/>
          <p:nvPr/>
        </p:nvSpPr>
        <p:spPr>
          <a:xfrm>
            <a:off x="7553920" y="5728811"/>
            <a:ext cx="2000845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Demographics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7553920" y="6054209"/>
            <a:ext cx="5107662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Age, Gender, Location, Subscription Status.</a:t>
            </a:r>
            <a:endParaRPr lang="en-US" sz="1350" dirty="0"/>
          </a:p>
        </p:txBody>
      </p:sp>
      <p:sp>
        <p:nvSpPr>
          <p:cNvPr id="12" name="Shape 9"/>
          <p:cNvSpPr/>
          <p:nvPr/>
        </p:nvSpPr>
        <p:spPr>
          <a:xfrm>
            <a:off x="1792843" y="6581894"/>
            <a:ext cx="5459611" cy="1129784"/>
          </a:xfrm>
          <a:prstGeom prst="roundRect">
            <a:avLst>
              <a:gd name="adj" fmla="val 2338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1968818" y="6757868"/>
            <a:ext cx="2000845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Purchase Details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1968818" y="7083266"/>
            <a:ext cx="5107662" cy="226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Item, Category, Amount, Season, Size, Color.</a:t>
            </a:r>
            <a:endParaRPr lang="en-US" sz="1350" dirty="0"/>
          </a:p>
        </p:txBody>
      </p:sp>
      <p:sp>
        <p:nvSpPr>
          <p:cNvPr id="15" name="Shape 12"/>
          <p:cNvSpPr/>
          <p:nvPr/>
        </p:nvSpPr>
        <p:spPr>
          <a:xfrm>
            <a:off x="7377946" y="6581894"/>
            <a:ext cx="5459611" cy="1129784"/>
          </a:xfrm>
          <a:prstGeom prst="roundRect">
            <a:avLst>
              <a:gd name="adj" fmla="val 2338"/>
            </a:avLst>
          </a:prstGeom>
          <a:solidFill>
            <a:srgbClr val="F2EEEE"/>
          </a:solidFill>
          <a:ln/>
        </p:spPr>
      </p:sp>
      <p:sp>
        <p:nvSpPr>
          <p:cNvPr id="16" name="Text 13"/>
          <p:cNvSpPr/>
          <p:nvPr/>
        </p:nvSpPr>
        <p:spPr>
          <a:xfrm>
            <a:off x="7553920" y="6757868"/>
            <a:ext cx="2000845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Behavior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7553920" y="7083266"/>
            <a:ext cx="5107662" cy="452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Discount, Promo Code, Previous Purchases, Frequency, Review, Shipping.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30629" y="1064300"/>
            <a:ext cx="5516166" cy="378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Exploratory Data Analysis (Python)</a:t>
            </a:r>
            <a:endParaRPr lang="en-US" sz="2350" dirty="0"/>
          </a:p>
        </p:txBody>
      </p:sp>
      <p:sp>
        <p:nvSpPr>
          <p:cNvPr id="3" name="Text 1"/>
          <p:cNvSpPr/>
          <p:nvPr/>
        </p:nvSpPr>
        <p:spPr>
          <a:xfrm>
            <a:off x="3130629" y="1587460"/>
            <a:ext cx="8369141" cy="154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Python-based EDA involved data loading, initial exploration, and crucial cleaning steps.</a:t>
            </a:r>
            <a:endParaRPr lang="en-US" sz="10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30629" y="3007757"/>
            <a:ext cx="5325904" cy="29725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789670" y="1903809"/>
            <a:ext cx="133350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050" dirty="0"/>
          </a:p>
        </p:txBody>
      </p:sp>
      <p:sp>
        <p:nvSpPr>
          <p:cNvPr id="6" name="Shape 3"/>
          <p:cNvSpPr/>
          <p:nvPr/>
        </p:nvSpPr>
        <p:spPr>
          <a:xfrm>
            <a:off x="8789670" y="2115264"/>
            <a:ext cx="2717602" cy="15240"/>
          </a:xfrm>
          <a:prstGeom prst="rect">
            <a:avLst/>
          </a:prstGeom>
          <a:solidFill>
            <a:srgbClr val="2D2E34"/>
          </a:solidFill>
          <a:ln/>
        </p:spPr>
      </p:sp>
      <p:sp>
        <p:nvSpPr>
          <p:cNvPr id="7" name="Text 4"/>
          <p:cNvSpPr/>
          <p:nvPr/>
        </p:nvSpPr>
        <p:spPr>
          <a:xfrm>
            <a:off x="8789670" y="2212419"/>
            <a:ext cx="2166461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 Loading &amp; Exploration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8789670" y="2473881"/>
            <a:ext cx="2717602" cy="308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Imported dataset, checked structure and summary statistics.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8789670" y="2954298"/>
            <a:ext cx="133350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050" dirty="0"/>
          </a:p>
        </p:txBody>
      </p:sp>
      <p:sp>
        <p:nvSpPr>
          <p:cNvPr id="10" name="Shape 7"/>
          <p:cNvSpPr/>
          <p:nvPr/>
        </p:nvSpPr>
        <p:spPr>
          <a:xfrm>
            <a:off x="8789670" y="3165753"/>
            <a:ext cx="2717602" cy="15240"/>
          </a:xfrm>
          <a:prstGeom prst="rect">
            <a:avLst/>
          </a:prstGeom>
          <a:solidFill>
            <a:srgbClr val="2D2E34"/>
          </a:solidFill>
          <a:ln/>
        </p:spPr>
      </p:sp>
      <p:sp>
        <p:nvSpPr>
          <p:cNvPr id="11" name="Text 8"/>
          <p:cNvSpPr/>
          <p:nvPr/>
        </p:nvSpPr>
        <p:spPr>
          <a:xfrm>
            <a:off x="8789670" y="3262908"/>
            <a:ext cx="1797129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Missing Data Handling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8789670" y="3524369"/>
            <a:ext cx="2717602" cy="308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Imputed missing 'Review Rating' values using median by product category.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8789670" y="4004786"/>
            <a:ext cx="133350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050" dirty="0"/>
          </a:p>
        </p:txBody>
      </p:sp>
      <p:sp>
        <p:nvSpPr>
          <p:cNvPr id="14" name="Shape 11"/>
          <p:cNvSpPr/>
          <p:nvPr/>
        </p:nvSpPr>
        <p:spPr>
          <a:xfrm>
            <a:off x="8789670" y="4216241"/>
            <a:ext cx="2717602" cy="15240"/>
          </a:xfrm>
          <a:prstGeom prst="rect">
            <a:avLst/>
          </a:prstGeom>
          <a:solidFill>
            <a:srgbClr val="2D2E34"/>
          </a:solidFill>
          <a:ln/>
        </p:spPr>
      </p:sp>
      <p:sp>
        <p:nvSpPr>
          <p:cNvPr id="15" name="Text 12"/>
          <p:cNvSpPr/>
          <p:nvPr/>
        </p:nvSpPr>
        <p:spPr>
          <a:xfrm>
            <a:off x="8789670" y="4313396"/>
            <a:ext cx="1924050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Column Standardization</a:t>
            </a:r>
            <a:endParaRPr lang="en-US" sz="1150" dirty="0"/>
          </a:p>
        </p:txBody>
      </p:sp>
      <p:sp>
        <p:nvSpPr>
          <p:cNvPr id="16" name="Text 13"/>
          <p:cNvSpPr/>
          <p:nvPr/>
        </p:nvSpPr>
        <p:spPr>
          <a:xfrm>
            <a:off x="8789670" y="4574858"/>
            <a:ext cx="2717602" cy="308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Renamed columns to snake case for improved readability.</a:t>
            </a:r>
            <a:endParaRPr lang="en-US" sz="1050" dirty="0"/>
          </a:p>
        </p:txBody>
      </p:sp>
      <p:sp>
        <p:nvSpPr>
          <p:cNvPr id="17" name="Text 14"/>
          <p:cNvSpPr/>
          <p:nvPr/>
        </p:nvSpPr>
        <p:spPr>
          <a:xfrm>
            <a:off x="8789670" y="5055275"/>
            <a:ext cx="133350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050" dirty="0"/>
          </a:p>
        </p:txBody>
      </p:sp>
      <p:sp>
        <p:nvSpPr>
          <p:cNvPr id="18" name="Shape 15"/>
          <p:cNvSpPr/>
          <p:nvPr/>
        </p:nvSpPr>
        <p:spPr>
          <a:xfrm>
            <a:off x="8789670" y="5266730"/>
            <a:ext cx="2717602" cy="15240"/>
          </a:xfrm>
          <a:prstGeom prst="rect">
            <a:avLst/>
          </a:prstGeom>
          <a:solidFill>
            <a:srgbClr val="2D2E34"/>
          </a:solidFill>
          <a:ln/>
        </p:spPr>
      </p:sp>
      <p:sp>
        <p:nvSpPr>
          <p:cNvPr id="19" name="Text 16"/>
          <p:cNvSpPr/>
          <p:nvPr/>
        </p:nvSpPr>
        <p:spPr>
          <a:xfrm>
            <a:off x="8789670" y="5363885"/>
            <a:ext cx="1630085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Feature Engineering</a:t>
            </a:r>
            <a:endParaRPr lang="en-US" sz="1150" dirty="0"/>
          </a:p>
        </p:txBody>
      </p:sp>
      <p:sp>
        <p:nvSpPr>
          <p:cNvPr id="20" name="Text 17"/>
          <p:cNvSpPr/>
          <p:nvPr/>
        </p:nvSpPr>
        <p:spPr>
          <a:xfrm>
            <a:off x="8789670" y="5625346"/>
            <a:ext cx="2717602" cy="308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Created 'age_group' and 'purchase_frequency_days' columns.</a:t>
            </a:r>
            <a:endParaRPr lang="en-US" sz="1050" dirty="0"/>
          </a:p>
        </p:txBody>
      </p:sp>
      <p:sp>
        <p:nvSpPr>
          <p:cNvPr id="21" name="Text 18"/>
          <p:cNvSpPr/>
          <p:nvPr/>
        </p:nvSpPr>
        <p:spPr>
          <a:xfrm>
            <a:off x="8789670" y="6105763"/>
            <a:ext cx="133350" cy="166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05</a:t>
            </a:r>
            <a:endParaRPr lang="en-US" sz="1050" dirty="0"/>
          </a:p>
        </p:txBody>
      </p:sp>
      <p:sp>
        <p:nvSpPr>
          <p:cNvPr id="22" name="Shape 19"/>
          <p:cNvSpPr/>
          <p:nvPr/>
        </p:nvSpPr>
        <p:spPr>
          <a:xfrm>
            <a:off x="8789670" y="6317218"/>
            <a:ext cx="2717602" cy="15240"/>
          </a:xfrm>
          <a:prstGeom prst="rect">
            <a:avLst/>
          </a:prstGeom>
          <a:solidFill>
            <a:srgbClr val="2D2E34"/>
          </a:solidFill>
          <a:ln/>
        </p:spPr>
      </p:sp>
      <p:sp>
        <p:nvSpPr>
          <p:cNvPr id="23" name="Text 20"/>
          <p:cNvSpPr/>
          <p:nvPr/>
        </p:nvSpPr>
        <p:spPr>
          <a:xfrm>
            <a:off x="8789670" y="6414373"/>
            <a:ext cx="1677948" cy="1894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Database Integration</a:t>
            </a:r>
            <a:endParaRPr lang="en-US" sz="1150" dirty="0"/>
          </a:p>
        </p:txBody>
      </p:sp>
      <p:sp>
        <p:nvSpPr>
          <p:cNvPr id="24" name="Text 21"/>
          <p:cNvSpPr/>
          <p:nvPr/>
        </p:nvSpPr>
        <p:spPr>
          <a:xfrm>
            <a:off x="8789670" y="6675834"/>
            <a:ext cx="2717602" cy="308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0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Loaded cleaned data into PostgreSQL for SQL analysis.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492687"/>
            <a:ext cx="102960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SQL Analysis: Revenue &amp; Discounts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687598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Structured SQL queries revealed key insights into revenue generation and discount utilization.</a:t>
            </a:r>
            <a:endParaRPr lang="en-US" sz="19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8" y="3335417"/>
            <a:ext cx="2047637" cy="20476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58252" y="3335417"/>
            <a:ext cx="180082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3158252" y="4184690"/>
            <a:ext cx="1800820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Compared total revenue generated by male vs. female customers.</a:t>
            </a:r>
            <a:endParaRPr lang="en-US" sz="19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563" y="3335417"/>
            <a:ext cx="2047637" cy="20476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62017" y="3335417"/>
            <a:ext cx="1800820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562017" y="4885968"/>
            <a:ext cx="1800820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Identified customers using discounts but spending above average.</a:t>
            </a:r>
            <a:endParaRPr lang="en-US" sz="19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1328" y="3335417"/>
            <a:ext cx="2047637" cy="204763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1965781" y="3335417"/>
            <a:ext cx="1800820" cy="1051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1965781" y="4535329"/>
            <a:ext cx="1800820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Found products with the highest percentage of discounted purchases.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297900"/>
            <a:ext cx="9790033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SQL Analysis: Product &amp; Shipping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492812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Deep dive into product performance and shipping preferences.</a:t>
            </a:r>
            <a:endParaRPr lang="en-US" sz="19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8" y="3140631"/>
            <a:ext cx="2047637" cy="20476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58252" y="3140631"/>
            <a:ext cx="1800820" cy="1051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3158252" y="4340543"/>
            <a:ext cx="1800820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Identified products with the highest average review ratings.</a:t>
            </a:r>
            <a:endParaRPr lang="en-US" sz="19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563" y="3140631"/>
            <a:ext cx="2047637" cy="20476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62017" y="3140631"/>
            <a:ext cx="1800820" cy="1051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562017" y="4340543"/>
            <a:ext cx="1800820" cy="2591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Compared average purchase amounts between Standard and Express shipping.</a:t>
            </a:r>
            <a:endParaRPr lang="en-US" sz="19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1328" y="3140631"/>
            <a:ext cx="2047637" cy="204763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1965781" y="3140631"/>
            <a:ext cx="1800820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Top 3 Products per Category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1965781" y="4691182"/>
            <a:ext cx="1800820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Listed the most purchased products within each category.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47261"/>
            <a:ext cx="11274743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SQL Analysis: Customer Segmentation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142173"/>
            <a:ext cx="129028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Understanding customer segments and their relationship with subscriptions and purchase frequency.</a:t>
            </a:r>
            <a:endParaRPr lang="en-US" sz="19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546" y="2789992"/>
            <a:ext cx="1497092" cy="149709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92454" y="2789992"/>
            <a:ext cx="1480899" cy="1753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492454" y="4691182"/>
            <a:ext cx="1480899" cy="25911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Compared average spend and total revenue across subscription statuses.</a:t>
            </a:r>
            <a:endParaRPr lang="en-US" sz="19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40" y="2789992"/>
            <a:ext cx="1497092" cy="149709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795248" y="2789992"/>
            <a:ext cx="1480899" cy="1051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795248" y="3989903"/>
            <a:ext cx="1480899" cy="22209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Classified customers into New, Returning, and Loyal segments.</a:t>
            </a:r>
            <a:endParaRPr lang="en-US" sz="19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133" y="2789992"/>
            <a:ext cx="1497092" cy="149709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098042" y="2789992"/>
            <a:ext cx="1480899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Repeat Buyers &amp; Subscriptions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098042" y="4340543"/>
            <a:ext cx="1480899" cy="22209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Checked if customers with &gt;5 purchases are more likely to subscribe.</a:t>
            </a:r>
            <a:endParaRPr lang="en-US" sz="19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6927" y="2789992"/>
            <a:ext cx="1497211" cy="149721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2400955" y="2789992"/>
            <a:ext cx="1480899" cy="1051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2400955" y="3989903"/>
            <a:ext cx="1480899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Calculated total revenue contribution of each age group.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349222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Interactive Power BI Dashboard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50198" y="4121944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Visualizing key insights through an interactive dashboard for easy exploration.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198" y="5139928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dashboard allows stakeholders to dynamically explore data, identify trends, and monitor performance metrics at a glance.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5696" y="707588"/>
            <a:ext cx="10920532" cy="653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Actionable Business Recommendations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805696" y="1790819"/>
            <a:ext cx="1301900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Leveraging data insights to formulate strategic recommendations for growth.</a:t>
            </a:r>
            <a:endParaRPr lang="en-US" sz="1800" dirty="0"/>
          </a:p>
        </p:txBody>
      </p:sp>
      <p:sp>
        <p:nvSpPr>
          <p:cNvPr id="4" name="Shape 2"/>
          <p:cNvSpPr/>
          <p:nvPr/>
        </p:nvSpPr>
        <p:spPr>
          <a:xfrm>
            <a:off x="805696" y="2711053"/>
            <a:ext cx="4196477" cy="2292191"/>
          </a:xfrm>
          <a:prstGeom prst="roundRect">
            <a:avLst>
              <a:gd name="adj" fmla="val 6383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805696" y="2680573"/>
            <a:ext cx="4196477" cy="121920"/>
          </a:xfrm>
          <a:prstGeom prst="roundRect">
            <a:avLst>
              <a:gd name="adj" fmla="val 28323"/>
            </a:avLst>
          </a:prstGeom>
          <a:solidFill>
            <a:srgbClr val="2D2E34"/>
          </a:solidFill>
          <a:ln/>
        </p:spPr>
      </p:sp>
      <p:sp>
        <p:nvSpPr>
          <p:cNvPr id="6" name="Shape 4"/>
          <p:cNvSpPr/>
          <p:nvPr/>
        </p:nvSpPr>
        <p:spPr>
          <a:xfrm>
            <a:off x="2558653" y="2365772"/>
            <a:ext cx="690562" cy="690563"/>
          </a:xfrm>
          <a:prstGeom prst="roundRect">
            <a:avLst>
              <a:gd name="adj" fmla="val 132414"/>
            </a:avLst>
          </a:prstGeom>
          <a:solidFill>
            <a:srgbClr val="2D2E34"/>
          </a:solidFill>
          <a:ln/>
        </p:spPr>
      </p:sp>
      <p:sp>
        <p:nvSpPr>
          <p:cNvPr id="7" name="Text 5"/>
          <p:cNvSpPr/>
          <p:nvPr/>
        </p:nvSpPr>
        <p:spPr>
          <a:xfrm>
            <a:off x="2765822" y="2538413"/>
            <a:ext cx="27622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1066324" y="3286482"/>
            <a:ext cx="2744510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Boost Subscriptions</a:t>
            </a:r>
            <a:endParaRPr lang="en-US" sz="2050" dirty="0"/>
          </a:p>
        </p:txBody>
      </p:sp>
      <p:sp>
        <p:nvSpPr>
          <p:cNvPr id="9" name="Text 7"/>
          <p:cNvSpPr/>
          <p:nvPr/>
        </p:nvSpPr>
        <p:spPr>
          <a:xfrm>
            <a:off x="1066324" y="3742134"/>
            <a:ext cx="3675221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Promote exclusive benefits to increase subscriber base and recurring revenue.</a:t>
            </a:r>
            <a:endParaRPr lang="en-US" sz="1800" dirty="0"/>
          </a:p>
        </p:txBody>
      </p:sp>
      <p:sp>
        <p:nvSpPr>
          <p:cNvPr id="10" name="Shape 8"/>
          <p:cNvSpPr/>
          <p:nvPr/>
        </p:nvSpPr>
        <p:spPr>
          <a:xfrm>
            <a:off x="5216843" y="2711053"/>
            <a:ext cx="4196596" cy="2292191"/>
          </a:xfrm>
          <a:prstGeom prst="roundRect">
            <a:avLst>
              <a:gd name="adj" fmla="val 6383"/>
            </a:avLst>
          </a:prstGeom>
          <a:solidFill>
            <a:srgbClr val="FFFFFF"/>
          </a:solidFill>
          <a:ln/>
        </p:spPr>
      </p:sp>
      <p:sp>
        <p:nvSpPr>
          <p:cNvPr id="11" name="Shape 9"/>
          <p:cNvSpPr/>
          <p:nvPr/>
        </p:nvSpPr>
        <p:spPr>
          <a:xfrm>
            <a:off x="5216843" y="2680573"/>
            <a:ext cx="4196596" cy="121920"/>
          </a:xfrm>
          <a:prstGeom prst="roundRect">
            <a:avLst>
              <a:gd name="adj" fmla="val 28323"/>
            </a:avLst>
          </a:prstGeom>
          <a:solidFill>
            <a:srgbClr val="2D2E34"/>
          </a:solidFill>
          <a:ln/>
        </p:spPr>
      </p:sp>
      <p:sp>
        <p:nvSpPr>
          <p:cNvPr id="12" name="Shape 10"/>
          <p:cNvSpPr/>
          <p:nvPr/>
        </p:nvSpPr>
        <p:spPr>
          <a:xfrm>
            <a:off x="6969800" y="2365772"/>
            <a:ext cx="690562" cy="690563"/>
          </a:xfrm>
          <a:prstGeom prst="roundRect">
            <a:avLst>
              <a:gd name="adj" fmla="val 132414"/>
            </a:avLst>
          </a:prstGeom>
          <a:solidFill>
            <a:srgbClr val="2D2E34"/>
          </a:solidFill>
          <a:ln/>
        </p:spPr>
      </p:sp>
      <p:sp>
        <p:nvSpPr>
          <p:cNvPr id="13" name="Text 11"/>
          <p:cNvSpPr/>
          <p:nvPr/>
        </p:nvSpPr>
        <p:spPr>
          <a:xfrm>
            <a:off x="7176968" y="2538413"/>
            <a:ext cx="27622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5477470" y="3286482"/>
            <a:ext cx="3675340" cy="6538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Customer Loyalty Programs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5477470" y="4069080"/>
            <a:ext cx="3675340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Implement programs to reward repeat buyers and foster loyalty.</a:t>
            </a:r>
            <a:endParaRPr lang="en-US" sz="1800" dirty="0"/>
          </a:p>
        </p:txBody>
      </p:sp>
      <p:sp>
        <p:nvSpPr>
          <p:cNvPr id="16" name="Shape 14"/>
          <p:cNvSpPr/>
          <p:nvPr/>
        </p:nvSpPr>
        <p:spPr>
          <a:xfrm>
            <a:off x="9628108" y="2711053"/>
            <a:ext cx="4196477" cy="2292191"/>
          </a:xfrm>
          <a:prstGeom prst="roundRect">
            <a:avLst>
              <a:gd name="adj" fmla="val 6383"/>
            </a:avLst>
          </a:prstGeom>
          <a:solidFill>
            <a:srgbClr val="FFFFFF"/>
          </a:solidFill>
          <a:ln/>
        </p:spPr>
      </p:sp>
      <p:sp>
        <p:nvSpPr>
          <p:cNvPr id="17" name="Shape 15"/>
          <p:cNvSpPr/>
          <p:nvPr/>
        </p:nvSpPr>
        <p:spPr>
          <a:xfrm>
            <a:off x="9628108" y="2680573"/>
            <a:ext cx="4196477" cy="121920"/>
          </a:xfrm>
          <a:prstGeom prst="roundRect">
            <a:avLst>
              <a:gd name="adj" fmla="val 28323"/>
            </a:avLst>
          </a:prstGeom>
          <a:solidFill>
            <a:srgbClr val="2D2E34"/>
          </a:solidFill>
          <a:ln/>
        </p:spPr>
      </p:sp>
      <p:sp>
        <p:nvSpPr>
          <p:cNvPr id="18" name="Shape 16"/>
          <p:cNvSpPr/>
          <p:nvPr/>
        </p:nvSpPr>
        <p:spPr>
          <a:xfrm>
            <a:off x="11381065" y="2365772"/>
            <a:ext cx="690562" cy="690563"/>
          </a:xfrm>
          <a:prstGeom prst="roundRect">
            <a:avLst>
              <a:gd name="adj" fmla="val 132414"/>
            </a:avLst>
          </a:prstGeom>
          <a:solidFill>
            <a:srgbClr val="2D2E34"/>
          </a:solidFill>
          <a:ln/>
        </p:spPr>
      </p:sp>
      <p:sp>
        <p:nvSpPr>
          <p:cNvPr id="19" name="Text 17"/>
          <p:cNvSpPr/>
          <p:nvPr/>
        </p:nvSpPr>
        <p:spPr>
          <a:xfrm>
            <a:off x="11588234" y="2538413"/>
            <a:ext cx="27622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150" dirty="0"/>
          </a:p>
        </p:txBody>
      </p:sp>
      <p:sp>
        <p:nvSpPr>
          <p:cNvPr id="20" name="Text 18"/>
          <p:cNvSpPr/>
          <p:nvPr/>
        </p:nvSpPr>
        <p:spPr>
          <a:xfrm>
            <a:off x="9888736" y="3286482"/>
            <a:ext cx="3205996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Review Discount Policy</a:t>
            </a:r>
            <a:endParaRPr lang="en-US" sz="2050" dirty="0"/>
          </a:p>
        </p:txBody>
      </p:sp>
      <p:sp>
        <p:nvSpPr>
          <p:cNvPr id="21" name="Text 19"/>
          <p:cNvSpPr/>
          <p:nvPr/>
        </p:nvSpPr>
        <p:spPr>
          <a:xfrm>
            <a:off x="9888736" y="3742134"/>
            <a:ext cx="3675221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Optimize discount strategies to balance sales boosts with margin control.</a:t>
            </a:r>
            <a:endParaRPr lang="en-US" sz="1800" dirty="0"/>
          </a:p>
        </p:txBody>
      </p:sp>
      <p:sp>
        <p:nvSpPr>
          <p:cNvPr id="22" name="Shape 20"/>
          <p:cNvSpPr/>
          <p:nvPr/>
        </p:nvSpPr>
        <p:spPr>
          <a:xfrm>
            <a:off x="805696" y="5563195"/>
            <a:ext cx="6402110" cy="1958697"/>
          </a:xfrm>
          <a:prstGeom prst="roundRect">
            <a:avLst>
              <a:gd name="adj" fmla="val 7469"/>
            </a:avLst>
          </a:prstGeom>
          <a:solidFill>
            <a:srgbClr val="FFFFFF"/>
          </a:solidFill>
          <a:ln/>
        </p:spPr>
      </p:sp>
      <p:sp>
        <p:nvSpPr>
          <p:cNvPr id="23" name="Shape 21"/>
          <p:cNvSpPr/>
          <p:nvPr/>
        </p:nvSpPr>
        <p:spPr>
          <a:xfrm>
            <a:off x="805696" y="5532715"/>
            <a:ext cx="6402110" cy="121920"/>
          </a:xfrm>
          <a:prstGeom prst="roundRect">
            <a:avLst>
              <a:gd name="adj" fmla="val 28323"/>
            </a:avLst>
          </a:prstGeom>
          <a:solidFill>
            <a:srgbClr val="2D2E34"/>
          </a:solidFill>
          <a:ln/>
        </p:spPr>
      </p:sp>
      <p:sp>
        <p:nvSpPr>
          <p:cNvPr id="24" name="Shape 22"/>
          <p:cNvSpPr/>
          <p:nvPr/>
        </p:nvSpPr>
        <p:spPr>
          <a:xfrm>
            <a:off x="3661410" y="5217914"/>
            <a:ext cx="690562" cy="690563"/>
          </a:xfrm>
          <a:prstGeom prst="roundRect">
            <a:avLst>
              <a:gd name="adj" fmla="val 132414"/>
            </a:avLst>
          </a:prstGeom>
          <a:solidFill>
            <a:srgbClr val="2D2E34"/>
          </a:solidFill>
          <a:ln/>
        </p:spPr>
      </p:sp>
      <p:sp>
        <p:nvSpPr>
          <p:cNvPr id="25" name="Text 23"/>
          <p:cNvSpPr/>
          <p:nvPr/>
        </p:nvSpPr>
        <p:spPr>
          <a:xfrm>
            <a:off x="3868579" y="5390555"/>
            <a:ext cx="27622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1066324" y="6138624"/>
            <a:ext cx="2741652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Product Positioning</a:t>
            </a:r>
            <a:endParaRPr lang="en-US" sz="2050" dirty="0"/>
          </a:p>
        </p:txBody>
      </p:sp>
      <p:sp>
        <p:nvSpPr>
          <p:cNvPr id="27" name="Text 25"/>
          <p:cNvSpPr/>
          <p:nvPr/>
        </p:nvSpPr>
        <p:spPr>
          <a:xfrm>
            <a:off x="1066324" y="6594277"/>
            <a:ext cx="5880854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Highlight top-rated and best-selling products in marketing campaigns.</a:t>
            </a:r>
            <a:endParaRPr lang="en-US" sz="1800" dirty="0"/>
          </a:p>
        </p:txBody>
      </p:sp>
      <p:sp>
        <p:nvSpPr>
          <p:cNvPr id="28" name="Shape 26"/>
          <p:cNvSpPr/>
          <p:nvPr/>
        </p:nvSpPr>
        <p:spPr>
          <a:xfrm>
            <a:off x="7422475" y="5563195"/>
            <a:ext cx="6402110" cy="1958697"/>
          </a:xfrm>
          <a:prstGeom prst="roundRect">
            <a:avLst>
              <a:gd name="adj" fmla="val 7469"/>
            </a:avLst>
          </a:prstGeom>
          <a:solidFill>
            <a:srgbClr val="FFFFFF"/>
          </a:solidFill>
          <a:ln/>
        </p:spPr>
      </p:sp>
      <p:sp>
        <p:nvSpPr>
          <p:cNvPr id="29" name="Shape 27"/>
          <p:cNvSpPr/>
          <p:nvPr/>
        </p:nvSpPr>
        <p:spPr>
          <a:xfrm>
            <a:off x="7422475" y="5532715"/>
            <a:ext cx="6402110" cy="121920"/>
          </a:xfrm>
          <a:prstGeom prst="roundRect">
            <a:avLst>
              <a:gd name="adj" fmla="val 28323"/>
            </a:avLst>
          </a:prstGeom>
          <a:solidFill>
            <a:srgbClr val="2D2E34"/>
          </a:solidFill>
          <a:ln/>
        </p:spPr>
      </p:sp>
      <p:sp>
        <p:nvSpPr>
          <p:cNvPr id="30" name="Shape 28"/>
          <p:cNvSpPr/>
          <p:nvPr/>
        </p:nvSpPr>
        <p:spPr>
          <a:xfrm>
            <a:off x="10278189" y="5217914"/>
            <a:ext cx="690562" cy="690563"/>
          </a:xfrm>
          <a:prstGeom prst="roundRect">
            <a:avLst>
              <a:gd name="adj" fmla="val 132414"/>
            </a:avLst>
          </a:prstGeom>
          <a:solidFill>
            <a:srgbClr val="2D2E34"/>
          </a:solidFill>
          <a:ln/>
        </p:spPr>
      </p:sp>
      <p:sp>
        <p:nvSpPr>
          <p:cNvPr id="31" name="Text 29"/>
          <p:cNvSpPr/>
          <p:nvPr/>
        </p:nvSpPr>
        <p:spPr>
          <a:xfrm>
            <a:off x="10485358" y="5390555"/>
            <a:ext cx="27622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1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5</a:t>
            </a:r>
            <a:endParaRPr lang="en-US" sz="2150" dirty="0"/>
          </a:p>
        </p:txBody>
      </p:sp>
      <p:sp>
        <p:nvSpPr>
          <p:cNvPr id="32" name="Text 30"/>
          <p:cNvSpPr/>
          <p:nvPr/>
        </p:nvSpPr>
        <p:spPr>
          <a:xfrm>
            <a:off x="7683103" y="6138624"/>
            <a:ext cx="2714744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Targeted Marketing</a:t>
            </a:r>
            <a:endParaRPr lang="en-US" sz="2050" dirty="0"/>
          </a:p>
        </p:txBody>
      </p:sp>
      <p:sp>
        <p:nvSpPr>
          <p:cNvPr id="33" name="Text 31"/>
          <p:cNvSpPr/>
          <p:nvPr/>
        </p:nvSpPr>
        <p:spPr>
          <a:xfrm>
            <a:off x="7683103" y="6594277"/>
            <a:ext cx="5880854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Focus efforts on high-revenue age groups and express-shipping users for maximum impact.</a:t>
            </a:r>
            <a:endParaRPr lang="en-US"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2026-02-27T12:01:31Z</dcterms:created>
  <dcterms:modified xsi:type="dcterms:W3CDTF">2026-02-27T12:01:31Z</dcterms:modified>
</cp:coreProperties>
</file>